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9" r:id="rId4"/>
    <p:sldId id="261" r:id="rId5"/>
    <p:sldId id="260" r:id="rId6"/>
    <p:sldId id="262" r:id="rId7"/>
    <p:sldId id="267" r:id="rId8"/>
    <p:sldId id="285" r:id="rId9"/>
    <p:sldId id="268" r:id="rId10"/>
    <p:sldId id="269" r:id="rId11"/>
    <p:sldId id="270" r:id="rId12"/>
    <p:sldId id="263" r:id="rId13"/>
    <p:sldId id="264" r:id="rId14"/>
    <p:sldId id="265" r:id="rId15"/>
    <p:sldId id="266" r:id="rId16"/>
    <p:sldId id="271" r:id="rId17"/>
    <p:sldId id="273" r:id="rId18"/>
    <p:sldId id="274" r:id="rId19"/>
    <p:sldId id="279" r:id="rId20"/>
    <p:sldId id="275" r:id="rId21"/>
    <p:sldId id="276" r:id="rId22"/>
    <p:sldId id="280" r:id="rId23"/>
    <p:sldId id="281" r:id="rId24"/>
    <p:sldId id="283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9F004-F870-4923-A3EC-F050D74E9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302F4F-C5D8-4870-BC77-CC13DC8C1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7A0A3-D5E0-45E3-B228-A6A14F95D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25BA4-01A6-416A-A726-DC71FACA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390B-751A-40E3-B705-7231517C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85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E1CF-F02C-4C03-91F7-CD9A97B3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CBC95-FCF5-4B44-BE7A-83064A840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5C24B-E386-40FD-8432-87EECC28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06407-1750-4BD4-A75A-E271E5BD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A220F-D130-4F7F-BBAA-FE259776C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44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82FB32-2694-40F4-92EC-7A86966007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9EFCA-C945-400F-B37A-67FE3CA65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60B5D-71E0-4E61-947E-F8FBF421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70A51-DCF0-44DF-A5D7-7F79CD72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B2B50-0D8D-471C-A206-F82CA9F2E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5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C2302-4A17-4EF1-8A2B-281790C25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8A36-B241-452A-BDA6-2021F750B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D29A1-4210-499F-B676-5D3E746DC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6C2EC-A504-4920-A299-86DBF2A7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37F31-45CB-40F7-A83F-27B13A5BA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86EE2E-E587-46DE-A456-03C834BCD7F1}"/>
              </a:ext>
            </a:extLst>
          </p:cNvPr>
          <p:cNvSpPr/>
          <p:nvPr userDrawn="1"/>
        </p:nvSpPr>
        <p:spPr>
          <a:xfrm>
            <a:off x="835778" y="6432499"/>
            <a:ext cx="4313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/>
              <a:t>https://creativecommons.org/licenses/by-nc/4.0/deed.fi</a:t>
            </a:r>
          </a:p>
        </p:txBody>
      </p:sp>
    </p:spTree>
    <p:extLst>
      <p:ext uri="{BB962C8B-B14F-4D97-AF65-F5344CB8AC3E}">
        <p14:creationId xmlns:p14="http://schemas.microsoft.com/office/powerpoint/2010/main" val="253198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18EDE-A2F3-4259-928C-66891F9DF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A7BAE-02DA-4460-A06E-BC976EF84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475A8-8E79-4237-85E7-6165DC93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BA8C1-F4FC-4A29-8382-C2CCD999C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FD2DB-248B-4644-8C36-63C05A497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18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1CC9-A0A4-4C68-B018-7052A22C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35167-485C-4981-AC7A-FC6CF16D7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AED2E8-FAF4-4F6D-870C-5A98D3E05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DADC6-EF06-4B95-8B0C-0EC126199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C3C7C-25C9-46C5-AA93-6ED08645D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D3C5C-747F-4CF7-80D3-36D2312F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89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CAE7-FF5E-4B17-A86A-71D9B0E34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96352-8C4D-471D-9150-8C1EE4DA5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1855D-7101-4B19-AF67-8777E5C74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141BB-E099-42BD-9475-0482D3F12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93B61-5427-4752-876E-DFBA15D2A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77CE6B-66FF-480D-852A-566D2458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87E7C-D72F-471F-972D-9F55B437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7776B5-8128-488A-9F84-25BAC577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67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CD48-A0AB-45C1-A0F9-DA7DF165D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D7D78-427E-4805-885A-F3EE61E3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6D672-3314-4175-B277-D0F511AED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FE41D-4245-4449-99E3-70BA6319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7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605C4C-26C4-4F02-B09B-E4198D870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679AF1-C205-4355-8C47-16FF38E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8A274-B515-4AFB-8B37-8881959E9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9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3797-5185-4E3A-AA33-6A33E9A1F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80849-2A33-4136-A5AB-BD19134B0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20046-0264-46AA-BFB5-47B8ECF18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1F3A5-E1FA-42B5-8722-D1EBF6CBD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FF5F4-0A89-4F77-A3A8-939D89DA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C8F7C-6212-4CD8-B767-EB3A60F3F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1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474BC-39F6-4769-BA37-9D2072AC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CD036D-2B67-4FBC-A111-E5595A9983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A6399-38D6-4D2A-BD18-3CBC7FA65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11ABA-6703-44CD-92EB-98B55547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560E-E752-4601-9219-388B999DD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AD1D2-8347-4710-BED7-94DBB8C9B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0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57691-2F6F-4B99-8424-C7796BC2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C03D1-46DB-428F-89D6-28579F317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DA752-645D-438C-8A90-988EEB5C0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CEF8-AB75-486D-BA20-3AB1F1817424}" type="datetimeFigureOut">
              <a:rPr lang="en-GB" smtClean="0"/>
              <a:t>05/04/2020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CCF8C-151A-4155-B56D-9D3F29274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https://creativecommons.org/licenses/by-nc/4.0/deed.fi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6CC55-FD87-4F74-BE7F-E7A7C74D1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233F0-0DAB-42EF-BDFF-94A5D73E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7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Xkh5Db5yaoU?t=304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BxvgHNwXiMU?t=197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Xkh5Db5yaoU?t=389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uRrQicOO0c?t=3503" TargetMode="External"/><Relationship Id="rId2" Type="http://schemas.openxmlformats.org/officeDocument/2006/relationships/hyperlink" Target="https://youtu.be/Xkh5Db5yaoU?t=472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kh5Db5yaoU?t=5749" TargetMode="External"/><Relationship Id="rId2" Type="http://schemas.openxmlformats.org/officeDocument/2006/relationships/hyperlink" Target="https://youtu.be/cDpFCU3PjcI?t=741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20ddVT8w564?t=705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kh5Db5yaoU?t=7393" TargetMode="External"/><Relationship Id="rId2" Type="http://schemas.openxmlformats.org/officeDocument/2006/relationships/hyperlink" Target="https://youtu.be/Xkh5Db5yaoU?t=666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-3LC20xe7l0?t=4536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-3LC20xe7l0?t=5577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20ddVT8w564?t=691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urlwithmath.blogspot.com/2008/10/is-curling-battle-for-hammer.html" TargetMode="External"/><Relationship Id="rId2" Type="http://schemas.openxmlformats.org/officeDocument/2006/relationships/hyperlink" Target="https://www.curlingzone.com/analytics.php#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urlit.com/PDF/OWG2018_ResultsBook.pdf" TargetMode="External"/><Relationship Id="rId2" Type="http://schemas.openxmlformats.org/officeDocument/2006/relationships/hyperlink" Target="https://www.curlingzone.com/post.php?postid=166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urlwithmath.blogspot.com/2018/11/a-new-statistic-hammer-factor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Xkh5Db5yaoU?t=1086" TargetMode="External"/><Relationship Id="rId2" Type="http://schemas.openxmlformats.org/officeDocument/2006/relationships/hyperlink" Target="https://youtu.be/Xkh5Db5yaoU?t=18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youtu.be/Xkh5Db5yaoU?t=197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F7EEF7-E895-4CC6-8F8F-5B28BC294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003721"/>
              </p:ext>
            </p:extLst>
          </p:nvPr>
        </p:nvGraphicFramePr>
        <p:xfrm>
          <a:off x="-6749" y="1825626"/>
          <a:ext cx="12198749" cy="5036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3" imgW="20876040" imgH="8583840" progId="">
                  <p:embed/>
                </p:oleObj>
              </mc:Choice>
              <mc:Fallback>
                <p:oleObj r:id="rId3" imgW="20876040" imgH="85838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6749" y="1825626"/>
                        <a:ext cx="12198749" cy="50361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5C77DF-71EA-48E6-9EAE-9CA98A779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8211"/>
            <a:ext cx="10515600" cy="1325563"/>
          </a:xfrm>
        </p:spPr>
        <p:txBody>
          <a:bodyPr>
            <a:normAutofit/>
          </a:bodyPr>
          <a:lstStyle/>
          <a:p>
            <a:r>
              <a:rPr lang="en-US" noProof="1">
                <a:solidFill>
                  <a:schemeClr val="bg1"/>
                </a:solidFill>
              </a:rPr>
              <a:t>Taktiikkapaja</a:t>
            </a:r>
            <a:br>
              <a:rPr lang="en-US" noProof="1">
                <a:solidFill>
                  <a:schemeClr val="bg1"/>
                </a:solidFill>
              </a:rPr>
            </a:br>
            <a:r>
              <a:rPr lang="en-US" sz="2800" noProof="1">
                <a:solidFill>
                  <a:schemeClr val="bg1"/>
                </a:solidFill>
              </a:rPr>
              <a:t>Markus Sipilä 4.4.2020</a:t>
            </a:r>
            <a:endParaRPr lang="en-US" noProof="1">
              <a:solidFill>
                <a:schemeClr val="bg1"/>
              </a:solidFill>
            </a:endParaRPr>
          </a:p>
        </p:txBody>
      </p:sp>
      <p:pic>
        <p:nvPicPr>
          <p:cNvPr id="7" name="Content Placeholder 6" descr="A black sign with white text&#10;&#10;Description automatically generated">
            <a:extLst>
              <a:ext uri="{FF2B5EF4-FFF2-40B4-BE49-F238E27FC236}">
                <a16:creationId xmlns:a16="http://schemas.microsoft.com/office/drawing/2014/main" id="{72881A78-6FFC-4E99-8997-C0BDA1FF48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03" y="425798"/>
            <a:ext cx="3233657" cy="1155472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4281BA-86C5-4E80-867D-C4974874A8EF}"/>
              </a:ext>
            </a:extLst>
          </p:cNvPr>
          <p:cNvSpPr txBox="1"/>
          <p:nvPr/>
        </p:nvSpPr>
        <p:spPr>
          <a:xfrm>
            <a:off x="2773053" y="6099366"/>
            <a:ext cx="549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https://creativecommons.org/licenses/by-nc/4.0/deed.fi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75224CF7-8C3E-49B1-B878-7631ACAB13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21" y="5894749"/>
            <a:ext cx="540000" cy="5400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FE09985D-29D8-407D-8942-4FADD2EBEC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237" y="5894749"/>
            <a:ext cx="540000" cy="540000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904F159E-973A-460A-8403-F8B7684FCD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053" y="5894749"/>
            <a:ext cx="540000" cy="54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A83A443-5F76-4EED-9032-2FD21D9A577B}"/>
              </a:ext>
            </a:extLst>
          </p:cNvPr>
          <p:cNvSpPr txBox="1"/>
          <p:nvPr/>
        </p:nvSpPr>
        <p:spPr>
          <a:xfrm>
            <a:off x="981240" y="5497163"/>
            <a:ext cx="991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1">
                <a:solidFill>
                  <a:schemeClr val="bg1"/>
                </a:solidFill>
              </a:rPr>
              <a:t>Materiali julkaistu Creative Commons Nimeä-EiKaupallinen 4.0-Kansainvälinen (CC BY-NC 4.0) -lisenssillä</a:t>
            </a:r>
          </a:p>
        </p:txBody>
      </p:sp>
    </p:spTree>
    <p:extLst>
      <p:ext uri="{BB962C8B-B14F-4D97-AF65-F5344CB8AC3E}">
        <p14:creationId xmlns:p14="http://schemas.microsoft.com/office/powerpoint/2010/main" val="762828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2D</a:t>
            </a:r>
            <a:br>
              <a:rPr lang="fi-FI" dirty="0"/>
            </a:br>
            <a:r>
              <a:rPr lang="fi-FI" sz="3200" dirty="0"/>
              <a:t>Noja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r>
              <a:rPr lang="fi-FI" sz="2000" dirty="0"/>
              <a:t>Hammerilla pelaava joukkue voi pelata nojan vastustajan juuri pelaamaan kiertoon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48259" y="3102431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BEC500-F52A-4ED4-B625-C236E1B8C92D}"/>
              </a:ext>
            </a:extLst>
          </p:cNvPr>
          <p:cNvSpPr/>
          <p:nvPr/>
        </p:nvSpPr>
        <p:spPr>
          <a:xfrm>
            <a:off x="10428519" y="335279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1656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2E</a:t>
            </a:r>
            <a:br>
              <a:rPr lang="fi-FI" dirty="0"/>
            </a:br>
            <a:r>
              <a:rPr lang="fi-FI" sz="3200" dirty="0"/>
              <a:t>Kierto kulmasuojan taa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r>
              <a:rPr lang="fi-FI" sz="2000" dirty="0"/>
              <a:t>Hammerilla pelaava joukkue voi jättää vastustajan kiven huomiotta ja kiertää suoraan oman kulmasuojan taa</a:t>
            </a:r>
          </a:p>
          <a:p>
            <a:r>
              <a:rPr lang="fi-FI" sz="2000" dirty="0"/>
              <a:t>Ks. skenaario 4.</a:t>
            </a:r>
          </a:p>
          <a:p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48259" y="3102431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BEC500-F52A-4ED4-B625-C236E1B8C92D}"/>
              </a:ext>
            </a:extLst>
          </p:cNvPr>
          <p:cNvSpPr/>
          <p:nvPr/>
        </p:nvSpPr>
        <p:spPr>
          <a:xfrm>
            <a:off x="9797147" y="306976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86269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3</a:t>
            </a:r>
            <a:br>
              <a:rPr lang="fi-FI" dirty="0"/>
            </a:br>
            <a:r>
              <a:rPr lang="fi-FI" sz="3200" dirty="0"/>
              <a:t>Etupesä - kulmasuoja - keskisuoja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  <a:endParaRPr lang="fi-FI" sz="2000" dirty="0">
              <a:effectLst/>
            </a:endParaRPr>
          </a:p>
          <a:p>
            <a:pPr fontAlgn="base"/>
            <a:r>
              <a:rPr lang="fi-FI" sz="2000" dirty="0"/>
              <a:t>Skotlanti - Ruotsi miesten EM-kilpailuissa 2019, neljäs pää.</a:t>
            </a:r>
            <a:br>
              <a:rPr lang="fi-FI" sz="2000" dirty="0"/>
            </a:br>
            <a:r>
              <a:rPr lang="fi-FI" sz="2000" u="sng" dirty="0">
                <a:hlinkClick r:id="rId2"/>
              </a:rPr>
              <a:t>https://youtu.be/Xkh5Db5yaoU?t=3043</a:t>
            </a:r>
            <a:endParaRPr lang="fi-FI" sz="2000" dirty="0"/>
          </a:p>
          <a:p>
            <a:pPr marL="0" indent="0">
              <a:buNone/>
            </a:pPr>
            <a:br>
              <a:rPr lang="fi-FI" sz="2000" dirty="0"/>
            </a:b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Kivien asetelma kolmen ensimmäisen kiven jälkeen on tässä skenaariossa identtinen skenaarion 2 kanssa, mutta ilman hammeria pelaava joukkue pelaa kaksi ensimäistä kiveään eri järjestyksessä, eli ensimmäinen pesään ja toisella keskisuoja.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noProof="1"/>
              <a:t>3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5685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67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4 = 2E</a:t>
            </a:r>
            <a:br>
              <a:rPr lang="fi-FI" dirty="0"/>
            </a:br>
            <a:r>
              <a:rPr lang="fi-FI" sz="3200" dirty="0"/>
              <a:t>Kulmasuojan kiertoi toisella kivellä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  <a:endParaRPr lang="fi-FI" sz="2000" dirty="0">
              <a:effectLst/>
            </a:endParaRPr>
          </a:p>
          <a:p>
            <a:pPr fontAlgn="base"/>
            <a:r>
              <a:rPr lang="fi-FI" sz="2000" dirty="0"/>
              <a:t>Korea - Kanada, juniorityttöjen MM-finaali 2020, kolmas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https://youtu.be/BxvgHNwXiMU?t=1972</a:t>
            </a:r>
            <a:r>
              <a:rPr lang="fi-FI" sz="2000" dirty="0"/>
              <a:t> </a:t>
            </a:r>
          </a:p>
          <a:p>
            <a:pPr marL="0" indent="0">
              <a:buNone/>
            </a:pPr>
            <a:br>
              <a:rPr lang="fi-FI" sz="2000" dirty="0"/>
            </a:b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Hammerilla pelaava joukkue pelaa ensimmäisellä heitolla kulmasuojan ja kiertää sen toisella kivellään riippumatta siitä, mitä vastustaja tekee omilla kivillään.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noProof="1"/>
              <a:t>3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5685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886F96D-C566-41ED-B506-23B9AEA9886E}"/>
              </a:ext>
            </a:extLst>
          </p:cNvPr>
          <p:cNvSpPr/>
          <p:nvPr/>
        </p:nvSpPr>
        <p:spPr>
          <a:xfrm>
            <a:off x="9808025" y="314597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noProof="1">
                <a:solidFill>
                  <a:schemeClr val="tx1"/>
                </a:solidFill>
              </a:rPr>
              <a:t>4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59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5</a:t>
            </a:r>
            <a:br>
              <a:rPr lang="fi-FI" dirty="0"/>
            </a:br>
            <a:r>
              <a:rPr lang="fi-FI" sz="3200" dirty="0"/>
              <a:t>Pesäheitto - poistopää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Ilman hammeria pelaava joukkue heittää ensimmäisen kiven pesään, jonka jälkeen hammerilla pelaava joukkue poistaa sen. </a:t>
            </a:r>
          </a:p>
          <a:p>
            <a:r>
              <a:rPr lang="fi-FI" sz="2000" dirty="0"/>
              <a:t>Pää pelataan avoimena poistopäänä, ellei jompi kumpi joukkueista sorru virheeseen.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5685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1025312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6</a:t>
            </a:r>
            <a:br>
              <a:rPr lang="fi-FI" dirty="0"/>
            </a:br>
            <a:r>
              <a:rPr lang="fi-FI" sz="3200" dirty="0"/>
              <a:t>Etupesä - poisto - poisto - kulmasuoja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Ilman hammeria pelaava joukkue avaa etupunaiselle. </a:t>
            </a:r>
          </a:p>
          <a:p>
            <a:r>
              <a:rPr lang="fi-FI" sz="2000" dirty="0"/>
              <a:t>Hammerilla pelaava joukkue poistaa kiven ja pyrkii rollaamaan sivupesään. </a:t>
            </a:r>
          </a:p>
          <a:p>
            <a:r>
              <a:rPr lang="fi-FI" sz="2000" dirty="0"/>
              <a:t>Ilman hammeria pelaava joukkue poistaa sivupesäkiven (ja yleensä rollaamaan takaisin keskelle) </a:t>
            </a:r>
          </a:p>
          <a:p>
            <a:r>
              <a:rPr lang="fi-FI" sz="2000" dirty="0"/>
              <a:t>Hammerilla pelaava joukkue heittää kulmasuojan, jota ei saa poistaa 5-rock-rulen vuoksi. Ideana hammerilla pelaavalla joukkueella, että vastustajan toinen kivi on saatu siirrettyä huonompaan paikkaan kuin missä vastustajan ensimmäinen kivi oli.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5685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F2C7A4-5D69-4FEF-8A33-47B48890DFCA}"/>
              </a:ext>
            </a:extLst>
          </p:cNvPr>
          <p:cNvSpPr/>
          <p:nvPr/>
        </p:nvSpPr>
        <p:spPr>
          <a:xfrm>
            <a:off x="9797142" y="2971802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714107B-325A-4F6F-8B47-6D9EBDDFA62B}"/>
              </a:ext>
            </a:extLst>
          </p:cNvPr>
          <p:cNvSpPr/>
          <p:nvPr/>
        </p:nvSpPr>
        <p:spPr>
          <a:xfrm>
            <a:off x="9818915" y="325482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3</a:t>
            </a:r>
            <a:endParaRPr lang="en-GB" noProof="1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89D904-85CC-413F-9E59-1459250B0F21}"/>
              </a:ext>
            </a:extLst>
          </p:cNvPr>
          <p:cNvSpPr/>
          <p:nvPr/>
        </p:nvSpPr>
        <p:spPr>
          <a:xfrm>
            <a:off x="11146972" y="472440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4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67095D-DF40-465A-A775-3D51045D1734}"/>
              </a:ext>
            </a:extLst>
          </p:cNvPr>
          <p:cNvSpPr txBox="1"/>
          <p:nvPr/>
        </p:nvSpPr>
        <p:spPr>
          <a:xfrm>
            <a:off x="10591800" y="3265714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C98BE4-5553-4DBF-85E2-DFD901981789}"/>
              </a:ext>
            </a:extLst>
          </p:cNvPr>
          <p:cNvSpPr txBox="1"/>
          <p:nvPr/>
        </p:nvSpPr>
        <p:spPr>
          <a:xfrm>
            <a:off x="9938656" y="2884713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897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7</a:t>
            </a:r>
            <a:br>
              <a:rPr lang="fi-FI" dirty="0"/>
            </a:br>
            <a:r>
              <a:rPr lang="fi-FI" sz="3200" dirty="0"/>
              <a:t>Keskisuoja - sivupesä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</a:p>
          <a:p>
            <a:r>
              <a:rPr lang="fi-FI" sz="2000" dirty="0"/>
              <a:t>Skotlanti - Ruotsi, EM-kilpailut 2019, 5.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https://youtu.be/Xkh5Db5yaoU?t=3899</a:t>
            </a:r>
            <a:r>
              <a:rPr lang="fi-FI" sz="2000" dirty="0"/>
              <a:t>  </a:t>
            </a:r>
          </a:p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Ilman hammeria pelaava joukkue avaa keskisuojalla</a:t>
            </a:r>
          </a:p>
          <a:p>
            <a:r>
              <a:rPr lang="fi-FI" sz="2000" dirty="0"/>
              <a:t>Hammerilla pelaava joukkue heittää oman ensimmäisen kivensä reunapesään.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440871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4F2C7A4-5D69-4FEF-8A33-47B48890DFCA}"/>
              </a:ext>
            </a:extLst>
          </p:cNvPr>
          <p:cNvSpPr/>
          <p:nvPr/>
        </p:nvSpPr>
        <p:spPr>
          <a:xfrm>
            <a:off x="9786256" y="2645230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15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Perusskenaario 8</a:t>
            </a:r>
            <a:br>
              <a:rPr lang="fi-FI" dirty="0"/>
            </a:br>
            <a:r>
              <a:rPr lang="fi-FI" sz="3200" dirty="0"/>
              <a:t>Maksimihyökkäys ilman hammeria kahdella </a:t>
            </a:r>
            <a:br>
              <a:rPr lang="fi-FI" sz="3200" dirty="0"/>
            </a:br>
            <a:r>
              <a:rPr lang="fi-FI" sz="3200" dirty="0"/>
              <a:t>keskisuojalla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Ilman hammeria pelaavalla joukkueella on suuri tarve lisäpisteille (tai se ehdottomasti haluaa voittaa pelin loppupuolella parillisen pään)</a:t>
            </a:r>
          </a:p>
          <a:p>
            <a:r>
              <a:rPr lang="fi-FI" sz="2000" dirty="0"/>
              <a:t>Tyypillinen avaus on heittää kaksi keskisuojaa riippumatta siitä, mitä hammerilla pelaava vastustaja tekee.</a:t>
            </a:r>
            <a:endParaRPr lang="fi-FI" sz="2000" b="1" dirty="0"/>
          </a:p>
          <a:p>
            <a:pPr marL="0" indent="0">
              <a:buNone/>
            </a:pPr>
            <a:r>
              <a:rPr lang="fi-FI" sz="2000" b="1" dirty="0"/>
              <a:t>Esimerkkipäät</a:t>
            </a:r>
          </a:p>
          <a:p>
            <a:r>
              <a:rPr lang="fi-FI" sz="2000" dirty="0"/>
              <a:t>Skotlanti - Ruotsi, EM-kilpailut 2019, 6.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https://youtu.be/Xkh5Db5yaoU?t=4728</a:t>
            </a:r>
            <a:r>
              <a:rPr lang="fi-FI" sz="2000" dirty="0"/>
              <a:t>   </a:t>
            </a:r>
          </a:p>
          <a:p>
            <a:r>
              <a:rPr lang="fi-FI" sz="2000" dirty="0"/>
              <a:t>Brier finaali 2020, 5. pää</a:t>
            </a:r>
            <a:br>
              <a:rPr lang="fi-FI" sz="2000" dirty="0"/>
            </a:br>
            <a:r>
              <a:rPr lang="fi-FI" sz="2000" dirty="0">
                <a:hlinkClick r:id="rId3"/>
              </a:rPr>
              <a:t>https://youtu.be/ouRrQicOO0c?t=3503</a:t>
            </a:r>
            <a:r>
              <a:rPr lang="fi-FI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440871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DD6490-8D61-453E-A165-B37C81C25074}"/>
              </a:ext>
            </a:extLst>
          </p:cNvPr>
          <p:cNvSpPr/>
          <p:nvPr/>
        </p:nvSpPr>
        <p:spPr>
          <a:xfrm>
            <a:off x="10537371" y="568234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3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447431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Perusskenaario 9A</a:t>
            </a:r>
            <a:br>
              <a:rPr lang="fi-FI" dirty="0"/>
            </a:br>
            <a:r>
              <a:rPr lang="fi-FI" sz="3200" dirty="0"/>
              <a:t>Johtoasemassa pelaaminen ilman hammeria / </a:t>
            </a:r>
            <a:br>
              <a:rPr lang="fi-FI" sz="3200" dirty="0"/>
            </a:br>
            <a:r>
              <a:rPr lang="fi-FI" sz="3200" dirty="0"/>
              <a:t>takaa-ajo hammerin kanssa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Johtoasemassa ilman hammeria pelaavan joukkueen ensisijainen tavoite on yrittää pakottaa vastustaja yhteen pisteeseen tai vähintäänkin varmistaa, että hammerilla pelaava vastustaja ei saa kahta pistettä enempää. </a:t>
            </a:r>
          </a:p>
          <a:p>
            <a:r>
              <a:rPr lang="fi-FI" sz="2000" dirty="0"/>
              <a:t>Hammerilla pelaava joukkue puolestaan yrittää saada aggressiivisella pelilillä vähintään kaksi pistettä.</a:t>
            </a:r>
            <a:endParaRPr lang="fi-FI" sz="2000" b="1" dirty="0"/>
          </a:p>
          <a:p>
            <a:pPr marL="0" indent="0">
              <a:buNone/>
            </a:pPr>
            <a:r>
              <a:rPr lang="fi-FI" sz="2000" b="1" dirty="0"/>
              <a:t>Esimerkkipäät: kaksi kulmasuojaa eri puolilla</a:t>
            </a:r>
          </a:p>
          <a:p>
            <a:r>
              <a:rPr lang="fi-FI" sz="2000" dirty="0"/>
              <a:t>Ruotsi - Venäjä, naisten EM-kilpailut 2019, 9.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https://youtu.be/cDpFCU3PjcI?t=7415</a:t>
            </a:r>
            <a:r>
              <a:rPr lang="fi-FI" sz="2000" dirty="0"/>
              <a:t> </a:t>
            </a:r>
          </a:p>
          <a:p>
            <a:r>
              <a:rPr lang="fi-FI" sz="2000" dirty="0"/>
              <a:t>Skotlanti - Ruotsi, miesten EM-kilpailut 2019, 7. pää</a:t>
            </a:r>
            <a:br>
              <a:rPr lang="fi-FI" sz="2000" dirty="0"/>
            </a:br>
            <a:r>
              <a:rPr lang="fi-FI" sz="2000" dirty="0">
                <a:hlinkClick r:id="rId3"/>
              </a:rPr>
              <a:t>https://youtu.be/Xkh5Db5yaoU?t=5749</a:t>
            </a:r>
            <a:r>
              <a:rPr lang="fi-FI" sz="2000" dirty="0"/>
              <a:t>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4597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DD6490-8D61-453E-A165-B37C81C25074}"/>
              </a:ext>
            </a:extLst>
          </p:cNvPr>
          <p:cNvSpPr/>
          <p:nvPr/>
        </p:nvSpPr>
        <p:spPr>
          <a:xfrm>
            <a:off x="10537371" y="3472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3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B3F499-20F7-47AA-93AD-091E17B7CB18}"/>
              </a:ext>
            </a:extLst>
          </p:cNvPr>
          <p:cNvSpPr/>
          <p:nvPr/>
        </p:nvSpPr>
        <p:spPr>
          <a:xfrm>
            <a:off x="9786256" y="4517572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93B9C5E-1D40-4303-9A1C-409733251BF6}"/>
              </a:ext>
            </a:extLst>
          </p:cNvPr>
          <p:cNvSpPr/>
          <p:nvPr/>
        </p:nvSpPr>
        <p:spPr>
          <a:xfrm>
            <a:off x="11201400" y="4528460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4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4786E4-6A49-48C8-8DBF-1D930F80F69F}"/>
              </a:ext>
            </a:extLst>
          </p:cNvPr>
          <p:cNvSpPr/>
          <p:nvPr/>
        </p:nvSpPr>
        <p:spPr>
          <a:xfrm>
            <a:off x="10537373" y="4256314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5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4091465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Perusskenaario 9B</a:t>
            </a:r>
            <a:br>
              <a:rPr lang="fi-FI" dirty="0"/>
            </a:br>
            <a:r>
              <a:rPr lang="fi-FI" sz="3200" dirty="0"/>
              <a:t>Johtoasemassa pelaaminen ilman hammeria / </a:t>
            </a:r>
            <a:br>
              <a:rPr lang="fi-FI" sz="3200" dirty="0"/>
            </a:br>
            <a:r>
              <a:rPr lang="fi-FI" sz="3200" dirty="0"/>
              <a:t>takaa-ajo hammerin kanssa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Johtoasemassa ilman hammeria pelaavan joukkueen ensisijainen tavoite on yrittää pakottaa vastustaja yhteen pisteeseen tai vähintäänkin varmistaa, että hammerilla pelaava vastustaja ei saa kahta pistettä enempää. </a:t>
            </a:r>
          </a:p>
          <a:p>
            <a:r>
              <a:rPr lang="fi-FI" sz="2000" dirty="0"/>
              <a:t>Hammerilla pelaava joukkue puolestaan yrittää saada aggressiivisella pelilillä vähintään kaksi pistettä.</a:t>
            </a:r>
            <a:endParaRPr lang="fi-FI" sz="2000" b="1" dirty="0"/>
          </a:p>
          <a:p>
            <a:pPr marL="0" indent="0">
              <a:buNone/>
            </a:pPr>
            <a:r>
              <a:rPr lang="fi-FI" sz="2000" b="1" dirty="0"/>
              <a:t>Esimerkkipää: kaksi kulma suojaa samalla puolella</a:t>
            </a:r>
          </a:p>
          <a:p>
            <a:r>
              <a:rPr lang="de-DE" sz="2000" dirty="0"/>
              <a:t>Gunnlaugson - Bedard, Brier 2020, 9. pää</a:t>
            </a:r>
            <a:br>
              <a:rPr lang="de-DE" sz="2000" dirty="0"/>
            </a:br>
            <a:r>
              <a:rPr lang="de-DE" sz="2000" dirty="0">
                <a:hlinkClick r:id="rId2"/>
              </a:rPr>
              <a:t>https://youtu.be/20ddVT8w564?t=7057</a:t>
            </a:r>
            <a:r>
              <a:rPr lang="de-DE" sz="2000" dirty="0"/>
              <a:t>  </a:t>
            </a:r>
            <a:endParaRPr lang="fi-FI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4597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DD6490-8D61-453E-A165-B37C81C25074}"/>
              </a:ext>
            </a:extLst>
          </p:cNvPr>
          <p:cNvSpPr/>
          <p:nvPr/>
        </p:nvSpPr>
        <p:spPr>
          <a:xfrm>
            <a:off x="10537371" y="3472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3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B3F499-20F7-47AA-93AD-091E17B7CB18}"/>
              </a:ext>
            </a:extLst>
          </p:cNvPr>
          <p:cNvSpPr/>
          <p:nvPr/>
        </p:nvSpPr>
        <p:spPr>
          <a:xfrm>
            <a:off x="9786256" y="4517572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93B9C5E-1D40-4303-9A1C-409733251BF6}"/>
              </a:ext>
            </a:extLst>
          </p:cNvPr>
          <p:cNvSpPr/>
          <p:nvPr/>
        </p:nvSpPr>
        <p:spPr>
          <a:xfrm>
            <a:off x="9797143" y="5617032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4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A4786E4-6A49-48C8-8DBF-1D930F80F69F}"/>
              </a:ext>
            </a:extLst>
          </p:cNvPr>
          <p:cNvSpPr/>
          <p:nvPr/>
        </p:nvSpPr>
        <p:spPr>
          <a:xfrm>
            <a:off x="10537373" y="4256314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5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108442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D59CB4-1133-43F8-BC05-0D0157A08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25" y="95250"/>
            <a:ext cx="3048000" cy="66675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3CC4B00-7134-4C8C-891B-D89300913226}"/>
              </a:ext>
            </a:extLst>
          </p:cNvPr>
          <p:cNvCxnSpPr/>
          <p:nvPr/>
        </p:nvCxnSpPr>
        <p:spPr>
          <a:xfrm>
            <a:off x="9601196" y="4267204"/>
            <a:ext cx="576943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899A2B7-F63B-4603-B130-5354AEB5B7A1}"/>
              </a:ext>
            </a:extLst>
          </p:cNvPr>
          <p:cNvCxnSpPr/>
          <p:nvPr/>
        </p:nvCxnSpPr>
        <p:spPr>
          <a:xfrm>
            <a:off x="9055736" y="4550236"/>
            <a:ext cx="1646085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3A5FA7E-BB60-4181-89FF-E9B002FBB1DD}"/>
              </a:ext>
            </a:extLst>
          </p:cNvPr>
          <p:cNvSpPr txBox="1"/>
          <p:nvPr/>
        </p:nvSpPr>
        <p:spPr>
          <a:xfrm>
            <a:off x="6548504" y="4071257"/>
            <a:ext cx="1854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noProof="1"/>
              <a:t>Ilman hammeria</a:t>
            </a:r>
          </a:p>
          <a:p>
            <a:r>
              <a:rPr lang="en-US" noProof="1"/>
              <a:t>Hammerin kanssa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AE5D01C-B533-4886-90FD-9B3C821D5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58743" cy="1325563"/>
          </a:xfrm>
        </p:spPr>
        <p:txBody>
          <a:bodyPr/>
          <a:lstStyle/>
          <a:p>
            <a:r>
              <a:rPr lang="en-US" noProof="1"/>
              <a:t>Nyrkkisääntö 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B6E428-D428-4E95-8CA3-583A78F0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77543" cy="4351338"/>
          </a:xfrm>
        </p:spPr>
        <p:txBody>
          <a:bodyPr/>
          <a:lstStyle/>
          <a:p>
            <a:r>
              <a:rPr lang="en-US" b="1" noProof="1"/>
              <a:t>Ilman hammeria:</a:t>
            </a:r>
            <a:r>
              <a:rPr lang="en-US" noProof="1"/>
              <a:t> pyri ohjaamaan peli keskelle, jotta vastustaja ei pysty heittämään viimeisellä kivellä ykköseksi</a:t>
            </a:r>
          </a:p>
          <a:p>
            <a:r>
              <a:rPr lang="en-US" b="1" noProof="1"/>
              <a:t>Hammerin kanssa:</a:t>
            </a:r>
            <a:r>
              <a:rPr lang="en-US" noProof="1"/>
              <a:t> pyri pelaamaan pistekivi / kiviä sivuille ja pitämään keskusta avoinna viimeiselle kivelle</a:t>
            </a:r>
          </a:p>
        </p:txBody>
      </p:sp>
    </p:spTree>
    <p:extLst>
      <p:ext uri="{BB962C8B-B14F-4D97-AF65-F5344CB8AC3E}">
        <p14:creationId xmlns:p14="http://schemas.microsoft.com/office/powerpoint/2010/main" val="210777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Perusskenaario 10</a:t>
            </a:r>
            <a:br>
              <a:rPr lang="fi-FI" dirty="0"/>
            </a:br>
            <a:r>
              <a:rPr lang="fi-FI" sz="3200" dirty="0"/>
              <a:t>Hammerilla pelaaminen, kun yksi piste riittää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Erittäin tyypillinen skenaario viimeisessä päässä (tai jatkopäässä), jossa hammerilla pelaavalle joukkueelle riittää yksi piste tai nollapää. </a:t>
            </a:r>
          </a:p>
          <a:p>
            <a:r>
              <a:rPr lang="fi-FI" sz="2000" dirty="0"/>
              <a:t>Ilman hammeria pelaava joukkue yrittää pelata kahta keskisuojaa skenaarion 7 mukaisesti, mutta hammerilla pelaava joukkue pyrkii pitämään keskustan avoimena viimeistä kiveä varten splittaamalla suojat.</a:t>
            </a:r>
          </a:p>
          <a:p>
            <a:pPr marL="0" indent="0">
              <a:buNone/>
            </a:pPr>
            <a:r>
              <a:rPr lang="fi-FI" sz="2000" b="1" dirty="0"/>
              <a:t>Esimerkkipäät</a:t>
            </a:r>
          </a:p>
          <a:p>
            <a:r>
              <a:rPr lang="fi-FI" sz="2000" dirty="0"/>
              <a:t>Skotlanti - Ruotsi, EM-kilpailut 2019, 8.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https://youtu.be/Xkh5Db5yaoU?t=6663</a:t>
            </a:r>
            <a:r>
              <a:rPr lang="fi-FI" sz="2000" dirty="0"/>
              <a:t> (splitti onnistuu)</a:t>
            </a:r>
          </a:p>
          <a:p>
            <a:r>
              <a:rPr lang="fi-FI" sz="2000" dirty="0"/>
              <a:t>Skotlanti - Ruotsi, EM-kilpailut 2019, 9. pää</a:t>
            </a:r>
            <a:br>
              <a:rPr lang="fi-FI" sz="2000" dirty="0"/>
            </a:br>
            <a:r>
              <a:rPr lang="fi-FI" sz="2000" dirty="0">
                <a:hlinkClick r:id="rId3"/>
              </a:rPr>
              <a:t>https://youtu.be/Xkh5Db5yaoU?t=7393</a:t>
            </a:r>
            <a:r>
              <a:rPr lang="fi-FI" sz="2000" dirty="0"/>
              <a:t> (splitti ei onnistu)</a:t>
            </a:r>
          </a:p>
          <a:p>
            <a:endParaRPr lang="fi-FI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440871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1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F897E59-1BF1-4C7D-8029-598EE97179D9}"/>
              </a:ext>
            </a:extLst>
          </p:cNvPr>
          <p:cNvSpPr/>
          <p:nvPr/>
        </p:nvSpPr>
        <p:spPr>
          <a:xfrm>
            <a:off x="10363201" y="464820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7A09147-E4F3-4E73-8014-247F4C36A53A}"/>
              </a:ext>
            </a:extLst>
          </p:cNvPr>
          <p:cNvCxnSpPr>
            <a:cxnSpLocks/>
          </p:cNvCxnSpPr>
          <p:nvPr/>
        </p:nvCxnSpPr>
        <p:spPr>
          <a:xfrm flipV="1">
            <a:off x="10808157" y="4093030"/>
            <a:ext cx="360586" cy="3592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B97F771-0C23-4647-B141-F2300986856D}"/>
              </a:ext>
            </a:extLst>
          </p:cNvPr>
          <p:cNvCxnSpPr>
            <a:cxnSpLocks/>
          </p:cNvCxnSpPr>
          <p:nvPr/>
        </p:nvCxnSpPr>
        <p:spPr>
          <a:xfrm flipH="1" flipV="1">
            <a:off x="9753600" y="4093030"/>
            <a:ext cx="532043" cy="5442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520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Kulmasuojan taa pelaamisen vaarat</a:t>
            </a:r>
            <a:br>
              <a:rPr lang="fi-FI" dirty="0"/>
            </a:br>
            <a:r>
              <a:rPr lang="fi-FI" dirty="0"/>
              <a:t>ilman hammeria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</a:p>
          <a:p>
            <a:r>
              <a:rPr lang="fi-FI" sz="2000" dirty="0"/>
              <a:t>Japani - Kiina, naisten MM-kilpailut 2015, 6.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https://youtu.be/-3LC20xe7l0?t=4536</a:t>
            </a:r>
            <a:r>
              <a:rPr lang="fi-FI" sz="2000" dirty="0"/>
              <a:t> </a:t>
            </a:r>
          </a:p>
          <a:p>
            <a:endParaRPr lang="fi-FI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D3DD6490-8D61-453E-A165-B37C81C25074}"/>
              </a:ext>
            </a:extLst>
          </p:cNvPr>
          <p:cNvSpPr/>
          <p:nvPr/>
        </p:nvSpPr>
        <p:spPr>
          <a:xfrm>
            <a:off x="11157858" y="3200401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1"/>
              <a:t>7</a:t>
            </a:r>
            <a:endParaRPr lang="en-GB" noProof="1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E78579C-44E8-4429-BEEB-5B5301BFB6B6}"/>
              </a:ext>
            </a:extLst>
          </p:cNvPr>
          <p:cNvSpPr/>
          <p:nvPr/>
        </p:nvSpPr>
        <p:spPr>
          <a:xfrm>
            <a:off x="11081655" y="4996543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noProof="1">
                <a:solidFill>
                  <a:schemeClr val="tx1"/>
                </a:solidFill>
              </a:rPr>
              <a:t>6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644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66314" cy="1325563"/>
          </a:xfrm>
        </p:spPr>
        <p:txBody>
          <a:bodyPr>
            <a:normAutofit/>
          </a:bodyPr>
          <a:lstStyle/>
          <a:p>
            <a:r>
              <a:rPr lang="fi-FI" sz="3200" dirty="0"/>
              <a:t>Takaa-ajoasemassa pelaaminen hammerin kanssa - vastustajan kivien hyödyntäminen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  <a:endParaRPr lang="fi-FI" sz="2000" dirty="0"/>
          </a:p>
          <a:p>
            <a:r>
              <a:rPr lang="fi-FI" sz="2000" dirty="0"/>
              <a:t>Japani-Kiina, naisten MM-kilpailut 2015, 7.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https://youtu.be/-3LC20xe7l0?t=5577</a:t>
            </a:r>
            <a:r>
              <a:rPr lang="fi-FI" sz="2000" dirty="0"/>
              <a:t> 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737490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066314" cy="1325563"/>
          </a:xfrm>
        </p:spPr>
        <p:txBody>
          <a:bodyPr>
            <a:normAutofit/>
          </a:bodyPr>
          <a:lstStyle/>
          <a:p>
            <a:r>
              <a:rPr lang="fi-FI" sz="3200" dirty="0"/>
              <a:t>Noja voi olla yhtä hyvä kuin triplapoisto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  <a:endParaRPr lang="fi-FI" sz="2000" dirty="0"/>
          </a:p>
          <a:p>
            <a:r>
              <a:rPr lang="de-DE" sz="2000" dirty="0"/>
              <a:t>Gunnlaugson - Bedard, Brier 2020, 8. pää</a:t>
            </a:r>
            <a:br>
              <a:rPr lang="fi-FI" sz="2000" dirty="0"/>
            </a:br>
            <a:r>
              <a:rPr lang="fi-FI" sz="2000" dirty="0">
                <a:hlinkClick r:id="rId2"/>
              </a:rPr>
              <a:t>https://youtu.be/20ddVT8w564?t=6912</a:t>
            </a:r>
            <a:r>
              <a:rPr lang="fi-FI" sz="2000" dirty="0"/>
              <a:t> 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18760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Parittomat päät pelin jälkipuoliskolla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</a:p>
          <a:p>
            <a:r>
              <a:rPr lang="fi-FI" sz="2000" dirty="0"/>
              <a:t>USA – Suomi, Mixed MM-kilpailut 2018, 5. pää</a:t>
            </a:r>
          </a:p>
          <a:p>
            <a:r>
              <a:rPr lang="fi-FI" sz="2000" dirty="0"/>
              <a:t>Jos peli on jotakuinkin tasan, niin parittomissa päissä ei tule missään tapauksessa heittää ensimmäistä kiveä etupesään pelin jälkipuolella. </a:t>
            </a:r>
          </a:p>
          <a:p>
            <a:r>
              <a:rPr lang="fi-FI" sz="2000" dirty="0"/>
              <a:t>Hammerilla pelaavalle joukkueelle kelpaa nollapää enemmän kuin hyvin, koska se saa tällöin käännettyä viimeisen kiven edun parillisiin päihin itselleen (perusskenaario 5: pesäheitto - poistopää). </a:t>
            </a:r>
          </a:p>
          <a:p>
            <a:pPr marL="0" indent="0">
              <a:buNone/>
            </a:pPr>
            <a:r>
              <a:rPr lang="fi-FI" sz="2000" b="1" dirty="0"/>
              <a:t>Voiton todennäköisyyksiä USA:n näkökulmasta, kun kolme päätä jäljellä</a:t>
            </a:r>
            <a:endParaRPr lang="fi-FI" sz="2000" dirty="0"/>
          </a:p>
          <a:p>
            <a:r>
              <a:rPr lang="fi-FI" sz="2000" dirty="0"/>
              <a:t>Tied without (nollaus 5. päästä): USA:n voiton todennäköisyys 36.4%</a:t>
            </a:r>
          </a:p>
          <a:p>
            <a:r>
              <a:rPr lang="fi-FI" sz="2000" dirty="0"/>
              <a:t>Up 1 without (USA varastaa 5. pään): USA:n voiton todennäköisyys 58.8%</a:t>
            </a:r>
          </a:p>
          <a:p>
            <a:r>
              <a:rPr lang="fi-FI" sz="2000" dirty="0"/>
              <a:t>Down 1 with (USA pakottaa 5. pään): USA:n voiton todennäköisyys 41.2%</a:t>
            </a:r>
          </a:p>
          <a:p>
            <a:r>
              <a:rPr lang="fi-FI" sz="2000" dirty="0"/>
              <a:t>Down 2 with (Suomi saa kaksi 5. päässä): 20.2%</a:t>
            </a:r>
          </a:p>
          <a:p>
            <a:pPr marL="0" indent="0">
              <a:buNone/>
            </a:pPr>
            <a:r>
              <a:rPr lang="fi-FI" sz="2000" b="1" dirty="0"/>
              <a:t>Tilastoja</a:t>
            </a:r>
          </a:p>
          <a:p>
            <a:r>
              <a:rPr lang="fi-FI" sz="2000" dirty="0">
                <a:hlinkClick r:id="rId2"/>
              </a:rPr>
              <a:t>https://www.curlingzone.com/analytics.php#1</a:t>
            </a:r>
            <a:r>
              <a:rPr lang="fi-FI" sz="2000" dirty="0"/>
              <a:t>  (yllä olevat todennäköisyydet poistettu naisten taulukosta)</a:t>
            </a:r>
          </a:p>
          <a:p>
            <a:r>
              <a:rPr lang="fi-FI" sz="2000" dirty="0">
                <a:hlinkClick r:id="rId3"/>
              </a:rPr>
              <a:t>https://curlwithmath.blogspot.com/2008/10/is-curling-battle-for-hammer.html</a:t>
            </a:r>
            <a:r>
              <a:rPr lang="fi-FI" sz="2000" dirty="0"/>
              <a:t> </a:t>
            </a:r>
          </a:p>
          <a:p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0A5D77C-BB76-4493-94F1-D0E750613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728" y="1649645"/>
            <a:ext cx="4465515" cy="83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82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E4099-FD3F-4DE5-A27A-801B3EE2E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1"/>
              <a:t>Pelityylin muuttaminen vastustajaa analysoimalla</a:t>
            </a:r>
            <a:br>
              <a:rPr lang="en-GB" noProof="1"/>
            </a:br>
            <a:r>
              <a:rPr lang="en-GB" sz="3600" noProof="1"/>
              <a:t>Äärimmilleen hiottu esimerkki</a:t>
            </a:r>
            <a:endParaRPr lang="en-GB" noProof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DE39D-808F-4535-9D29-B775918A8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noProof="1"/>
              <a:t>Ruotsin Anna Hasselborgin joukkue hyödynsi Curlingzonen Gerry Geurtzin tilastomalleja olympiakultaan päätyneissä vuoden 2018 olympialaisissa. </a:t>
            </a:r>
            <a:r>
              <a:rPr lang="en-GB" noProof="1">
                <a:hlinkClick r:id="rId2"/>
              </a:rPr>
              <a:t>https://www.curlingzone.com/post.php?postid=1660</a:t>
            </a:r>
            <a:r>
              <a:rPr lang="en-GB" noProof="1"/>
              <a:t> </a:t>
            </a:r>
          </a:p>
          <a:p>
            <a:r>
              <a:rPr lang="en-GB" noProof="1"/>
              <a:t>Ruotsi hävisi Round Robinissa Korealle 6-7, mutta voitti finaalissa 8-3.</a:t>
            </a:r>
          </a:p>
          <a:p>
            <a:r>
              <a:rPr lang="en-GB" noProof="1"/>
              <a:t>Ruotsi päätyi analyysisään siihen, että Korean menestys perustuu hyvään Steal Efficiencyyn, joten se pyrki pitämään finaalin mahdollisimman yksinkertaisena.</a:t>
            </a:r>
          </a:p>
          <a:p>
            <a:r>
              <a:rPr lang="en-GB" noProof="1"/>
              <a:t>Olympiafinaalin shot-by-shot sivulta 22 alkaen </a:t>
            </a:r>
            <a:r>
              <a:rPr lang="en-GB" noProof="1">
                <a:hlinkClick r:id="rId3"/>
              </a:rPr>
              <a:t>https://curlit.com/PDF/OWG2018_ResultsBook.pdf</a:t>
            </a:r>
            <a:r>
              <a:rPr lang="en-GB" noProof="1"/>
              <a:t> </a:t>
            </a:r>
          </a:p>
          <a:p>
            <a:r>
              <a:rPr lang="en-GB" noProof="1"/>
              <a:t>Curlingzonen joukkueprofiileista löytyvien tunnuslukujen määritelmät: </a:t>
            </a:r>
            <a:r>
              <a:rPr lang="en-GB" noProof="1">
                <a:hlinkClick r:id="rId4"/>
              </a:rPr>
              <a:t>https://curlwithmath.blogspot.com/2018/11/a-new-statistic-hammer-factor.html</a:t>
            </a:r>
            <a:r>
              <a:rPr lang="en-GB" noProof="1"/>
              <a:t> </a:t>
            </a:r>
          </a:p>
          <a:p>
            <a:pPr marL="0" indent="0">
              <a:buNone/>
            </a:pP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363693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D59CB4-1133-43F8-BC05-0D0157A08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25" y="95250"/>
            <a:ext cx="3048000" cy="66675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3CC4B00-7134-4C8C-891B-D89300913226}"/>
              </a:ext>
            </a:extLst>
          </p:cNvPr>
          <p:cNvCxnSpPr>
            <a:cxnSpLocks/>
          </p:cNvCxnSpPr>
          <p:nvPr/>
        </p:nvCxnSpPr>
        <p:spPr>
          <a:xfrm>
            <a:off x="8164281" y="3015343"/>
            <a:ext cx="0" cy="3581400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3A5FA7E-BB60-4181-89FF-E9B002FBB1DD}"/>
              </a:ext>
            </a:extLst>
          </p:cNvPr>
          <p:cNvSpPr txBox="1"/>
          <p:nvPr/>
        </p:nvSpPr>
        <p:spPr>
          <a:xfrm rot="16200000">
            <a:off x="6958265" y="4495800"/>
            <a:ext cx="1983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1"/>
              <a:t>Suuri tarve pisteille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AE5D01C-B533-4886-90FD-9B3C821D5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58743" cy="1325563"/>
          </a:xfrm>
        </p:spPr>
        <p:txBody>
          <a:bodyPr/>
          <a:lstStyle/>
          <a:p>
            <a:r>
              <a:rPr lang="en-GB" noProof="1"/>
              <a:t>Nyrkkisääntö 2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B6E428-D428-4E95-8CA3-583A78F0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77543" cy="2408918"/>
          </a:xfrm>
        </p:spPr>
        <p:txBody>
          <a:bodyPr>
            <a:normAutofit/>
          </a:bodyPr>
          <a:lstStyle/>
          <a:p>
            <a:r>
              <a:rPr lang="en-GB" b="1" noProof="1"/>
              <a:t>Suuri tarve pisteille:</a:t>
            </a:r>
            <a:r>
              <a:rPr lang="en-GB" noProof="1"/>
              <a:t> suosi aggressiivisia heittovalintoja</a:t>
            </a:r>
          </a:p>
          <a:p>
            <a:r>
              <a:rPr lang="en-GB" b="1" noProof="1"/>
              <a:t>Pieni tarve pisteille:</a:t>
            </a:r>
            <a:r>
              <a:rPr lang="en-GB" noProof="1"/>
              <a:t> pyri pitämään peli yksinkertaisena passiivisilla heittovalinnoilla</a:t>
            </a:r>
          </a:p>
          <a:p>
            <a:pPr marL="0" indent="0">
              <a:buNone/>
            </a:pPr>
            <a:endParaRPr lang="en-GB" noProof="1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FB661B-1459-4544-B514-2615DD358077}"/>
              </a:ext>
            </a:extLst>
          </p:cNvPr>
          <p:cNvCxnSpPr>
            <a:cxnSpLocks/>
          </p:cNvCxnSpPr>
          <p:nvPr/>
        </p:nvCxnSpPr>
        <p:spPr>
          <a:xfrm flipV="1">
            <a:off x="7782903" y="228600"/>
            <a:ext cx="0" cy="3460248"/>
          </a:xfrm>
          <a:prstGeom prst="straightConnector1">
            <a:avLst/>
          </a:prstGeom>
          <a:ln w="38100">
            <a:headEnd type="non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F1B7415-9ADD-44B1-9462-5B470D8492B8}"/>
              </a:ext>
            </a:extLst>
          </p:cNvPr>
          <p:cNvSpPr/>
          <p:nvPr/>
        </p:nvSpPr>
        <p:spPr>
          <a:xfrm rot="16200000">
            <a:off x="6559330" y="1644136"/>
            <a:ext cx="2077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noProof="1"/>
              <a:t>Pieni tarve pisteielle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F874B2-35EA-42BF-B9F3-8B46DB9A242C}"/>
              </a:ext>
            </a:extLst>
          </p:cNvPr>
          <p:cNvSpPr/>
          <p:nvPr/>
        </p:nvSpPr>
        <p:spPr>
          <a:xfrm>
            <a:off x="829166" y="4640721"/>
            <a:ext cx="6096000" cy="1569660"/>
          </a:xfrm>
          <a:prstGeom prst="rect">
            <a:avLst/>
          </a:prstGeom>
          <a:solidFill>
            <a:srgbClr val="E2007E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noProof="1">
                <a:solidFill>
                  <a:schemeClr val="bg1"/>
                </a:solidFill>
              </a:rPr>
              <a:t>Poistot ovat passiivisia ja puolustavia eli defensiivisiä heittoja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noProof="1">
                <a:solidFill>
                  <a:schemeClr val="bg1"/>
                </a:solidFill>
              </a:rPr>
              <a:t>Suojat, nojat, kierrot ovat aggressiivisia eli hyökkääviä heittoja</a:t>
            </a:r>
          </a:p>
        </p:txBody>
      </p:sp>
    </p:spTree>
    <p:extLst>
      <p:ext uri="{BB962C8B-B14F-4D97-AF65-F5344CB8AC3E}">
        <p14:creationId xmlns:p14="http://schemas.microsoft.com/office/powerpoint/2010/main" val="583353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AE5D01C-B533-4886-90FD-9B3C821D5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58743" cy="1325563"/>
          </a:xfrm>
        </p:spPr>
        <p:txBody>
          <a:bodyPr/>
          <a:lstStyle/>
          <a:p>
            <a:r>
              <a:rPr lang="en-GB" noProof="1"/>
              <a:t>Lisää nyrkkisääntöjä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8B6E428-D428-4E95-8CA3-583A78F0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470571" cy="2408918"/>
          </a:xfrm>
        </p:spPr>
        <p:txBody>
          <a:bodyPr>
            <a:normAutofit lnSpcReduction="10000"/>
          </a:bodyPr>
          <a:lstStyle/>
          <a:p>
            <a:r>
              <a:rPr lang="en-GB" b="1" noProof="1"/>
              <a:t>Hammerin hyödyntäminen:</a:t>
            </a:r>
            <a:r>
              <a:rPr lang="en-GB" noProof="1"/>
              <a:t> kahteen pisteeseen tarvitaan suoja + vastustajalta yksi epätäydellinen heitto. Kolmeen pisteeseen tarvitaan suoja + vastustajalta kaksi epätäydellistä heittoa.</a:t>
            </a:r>
          </a:p>
          <a:p>
            <a:r>
              <a:rPr lang="en-GB" b="1" noProof="1"/>
              <a:t>Varastaminen:</a:t>
            </a:r>
            <a:r>
              <a:rPr lang="en-GB" noProof="1"/>
              <a:t> Ilman suojaa ei voi varastaa, ellei laske sen varaan että vastustaja heittää viimeisellä ohi.</a:t>
            </a:r>
          </a:p>
          <a:p>
            <a:pPr marL="0" indent="0">
              <a:buNone/>
            </a:pP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17462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1</a:t>
            </a:r>
            <a:br>
              <a:rPr lang="fi-FI" dirty="0"/>
            </a:br>
            <a:r>
              <a:rPr lang="fi-FI" sz="3200" dirty="0"/>
              <a:t>Keskisuoja - kierto keskelle - kierto keskelle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93568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/>
              <a:t>Esimerkkipää</a:t>
            </a:r>
            <a:endParaRPr lang="fi-FI" sz="2000" dirty="0">
              <a:effectLst/>
            </a:endParaRPr>
          </a:p>
          <a:p>
            <a:pPr fontAlgn="base"/>
            <a:r>
              <a:rPr lang="fi-FI" sz="2000" dirty="0"/>
              <a:t>Skotlanti - Ruotsi miesten EM-kilpailuista 2019, jossa kaksi ensimmäistä päätä pelattiin näin. </a:t>
            </a:r>
            <a:br>
              <a:rPr lang="fi-FI" sz="2000" dirty="0"/>
            </a:br>
            <a:r>
              <a:rPr lang="fi-FI" sz="2000" u="sng" dirty="0">
                <a:hlinkClick r:id="rId2"/>
              </a:rPr>
              <a:t>https://youtu.be/Xkh5Db5yaoU?t=182</a:t>
            </a:r>
            <a:r>
              <a:rPr lang="fi-FI" sz="2000" dirty="0"/>
              <a:t> (ensimmäinen pää)</a:t>
            </a:r>
            <a:br>
              <a:rPr lang="fi-FI" sz="2000" dirty="0"/>
            </a:br>
            <a:r>
              <a:rPr lang="fi-FI" sz="2000" u="sng" dirty="0">
                <a:hlinkClick r:id="rId3"/>
              </a:rPr>
              <a:t>https://youtu.be/Xkh5Db5yaoU?t=1086</a:t>
            </a:r>
            <a:r>
              <a:rPr lang="fi-FI" sz="2000" dirty="0"/>
              <a:t> (toinen pää)</a:t>
            </a:r>
          </a:p>
          <a:p>
            <a:pPr marL="0" indent="0">
              <a:buNone/>
            </a:pPr>
            <a:br>
              <a:rPr lang="fi-FI" sz="2000" dirty="0"/>
            </a:br>
            <a:r>
              <a:rPr lang="fi-FI" sz="2000" b="1" dirty="0"/>
              <a:t>Skenaarion kuvaus</a:t>
            </a:r>
            <a:endParaRPr lang="fi-FI" sz="2000" dirty="0">
              <a:effectLst/>
            </a:endParaRPr>
          </a:p>
          <a:p>
            <a:r>
              <a:rPr lang="fi-FI" sz="2000" dirty="0"/>
              <a:t>Hammerilla pelaava joukkue kiertää heti ensimmäisellä kivellään vastustajan heittämän keskisuojan taakse. </a:t>
            </a:r>
          </a:p>
          <a:p>
            <a:r>
              <a:rPr lang="fi-FI" sz="2000" dirty="0"/>
              <a:t>Ilman hammeria pelaava joukkue pyrkii lähes aina kiertämään omalla toisella kivellään (kulma)nojalle hammerilla pelaavan joukkueen ensimmäiseen kiveen.</a:t>
            </a:r>
            <a:endParaRPr lang="fi-FI" sz="2000" dirty="0">
              <a:effectLst/>
            </a:endParaRPr>
          </a:p>
          <a:p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7D69BA-5BFE-4043-9381-DE62F9CF60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C07C8D4-0DE6-470A-9ECE-6CB8E40E8520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9AA7A4A-7667-450F-9CBD-C92B36AE8914}"/>
              </a:ext>
            </a:extLst>
          </p:cNvPr>
          <p:cNvSpPr/>
          <p:nvPr/>
        </p:nvSpPr>
        <p:spPr>
          <a:xfrm>
            <a:off x="10428514" y="3690257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5CF79BE-FCE8-4F31-B942-036C2B2998A2}"/>
              </a:ext>
            </a:extLst>
          </p:cNvPr>
          <p:cNvSpPr/>
          <p:nvPr/>
        </p:nvSpPr>
        <p:spPr>
          <a:xfrm>
            <a:off x="10537369" y="345077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511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</a:t>
            </a:r>
            <a:br>
              <a:rPr lang="fi-FI" dirty="0"/>
            </a:br>
            <a:r>
              <a:rPr lang="fi-FI" sz="3200" dirty="0"/>
              <a:t>Keskisuoja - kulmasuoja - kierto keskelle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/>
              <a:t>Esimerkkipää</a:t>
            </a:r>
            <a:endParaRPr lang="fi-FI" dirty="0">
              <a:effectLst/>
            </a:endParaRPr>
          </a:p>
          <a:p>
            <a:pPr fontAlgn="base"/>
            <a:r>
              <a:rPr lang="fi-FI" dirty="0"/>
              <a:t>Skotlanti - Ruotsi miesten EM-kilpailuissa 2019, kolmas pää</a:t>
            </a:r>
            <a:br>
              <a:rPr lang="fi-FI" dirty="0"/>
            </a:br>
            <a:r>
              <a:rPr lang="fi-FI" dirty="0">
                <a:hlinkClick r:id="rId2"/>
              </a:rPr>
              <a:t>https://youtu.be/Xkh5Db5yaoU?t=1978</a:t>
            </a:r>
            <a:r>
              <a:rPr lang="fi-FI" dirty="0"/>
              <a:t> 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b="1" dirty="0"/>
              <a:t>Skenaarion kuvaus</a:t>
            </a:r>
            <a:endParaRPr lang="fi-FI" dirty="0">
              <a:effectLst/>
            </a:endParaRPr>
          </a:p>
          <a:p>
            <a:r>
              <a:rPr lang="fi-FI" dirty="0"/>
              <a:t>Hammerilla pelaava joukkue ei yritä pelata ensimmäisellä kivellään kiertoa vastustajan keskisuojan taa kuten skenaariossa 1, vaan pelaa ensimmäisen kivensä kulmasuojaksi. </a:t>
            </a:r>
          </a:p>
          <a:p>
            <a:r>
              <a:rPr lang="fi-FI" dirty="0"/>
              <a:t>Hammerilla pelaavan joukkueen perusajatuksena on, että kulmasuojan taakse onnistuttaisiin myöhemmillä kivillä saamaan yksi kivi ja viimeisellä kivellä saataisiin sitten toinen piste. </a:t>
            </a:r>
          </a:p>
          <a:p>
            <a:r>
              <a:rPr lang="fi-FI" dirty="0"/>
              <a:t>Ilman hammeria pelaava joukkue pelaa tässä skenaariossa toisella kivellään kierron oman keskisuojansa taa.</a:t>
            </a:r>
          </a:p>
          <a:p>
            <a:r>
              <a:rPr lang="fi-FI" dirty="0">
                <a:effectLst/>
              </a:rPr>
              <a:t>Hammerilla pelaavan joukkueen vaihtoehtoiset skenaariot 2A-2E seuraavilla sivuilla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537373" y="315685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0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2A</a:t>
            </a:r>
            <a:br>
              <a:rPr lang="fi-FI" dirty="0"/>
            </a:br>
            <a:r>
              <a:rPr lang="fi-FI" sz="3200" dirty="0"/>
              <a:t>Rolli kulmasuojan taa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r>
              <a:rPr lang="fi-FI" sz="2000" dirty="0"/>
              <a:t>Mikäli vastustajan kivi jää osittain näkyviin samalta puolelta kuin kulmasuoja, voi hammerilla pelaava joukkue yrittää hit and rollia oman kulmasuojansa taa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428514" y="3592283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BEC500-F52A-4ED4-B625-C236E1B8C92D}"/>
              </a:ext>
            </a:extLst>
          </p:cNvPr>
          <p:cNvSpPr/>
          <p:nvPr/>
        </p:nvSpPr>
        <p:spPr>
          <a:xfrm>
            <a:off x="10243460" y="3722913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707165-D060-44D8-9AE2-93E2CD5C43D3}"/>
              </a:ext>
            </a:extLst>
          </p:cNvPr>
          <p:cNvCxnSpPr/>
          <p:nvPr/>
        </p:nvCxnSpPr>
        <p:spPr>
          <a:xfrm flipH="1" flipV="1">
            <a:off x="9916888" y="3558268"/>
            <a:ext cx="304800" cy="24084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462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2B</a:t>
            </a:r>
            <a:br>
              <a:rPr lang="fi-FI" dirty="0"/>
            </a:br>
            <a:r>
              <a:rPr lang="fi-FI" sz="3200" dirty="0"/>
              <a:t>Rolli vapaalle puolelle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r>
              <a:rPr lang="fi-FI" sz="2000" dirty="0"/>
              <a:t>Mikäli vastustajan kivi jää osittain näkyviin eri puolelle kuin kulmasuoja, voi hammerilla pelaava joukkue yrittää hit and rollia vapaalle puolelle.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667999" y="3505195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BEC500-F52A-4ED4-B625-C236E1B8C92D}"/>
              </a:ext>
            </a:extLst>
          </p:cNvPr>
          <p:cNvSpPr/>
          <p:nvPr/>
        </p:nvSpPr>
        <p:spPr>
          <a:xfrm>
            <a:off x="10776862" y="3722913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707165-D060-44D8-9AE2-93E2CD5C43D3}"/>
              </a:ext>
            </a:extLst>
          </p:cNvPr>
          <p:cNvCxnSpPr>
            <a:cxnSpLocks/>
          </p:cNvCxnSpPr>
          <p:nvPr/>
        </p:nvCxnSpPr>
        <p:spPr>
          <a:xfrm flipV="1">
            <a:off x="11027231" y="3494309"/>
            <a:ext cx="359225" cy="27215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951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9E2A7-DE58-41AC-8757-F0D95F3E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Perusskenaario 2C</a:t>
            </a:r>
            <a:br>
              <a:rPr lang="fi-FI" dirty="0"/>
            </a:br>
            <a:r>
              <a:rPr lang="fi-FI" sz="3200" dirty="0"/>
              <a:t>Rolli keskisuojan taa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04FE3-2396-4834-92D1-D4F8D4238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49886" cy="4351338"/>
          </a:xfrm>
        </p:spPr>
        <p:txBody>
          <a:bodyPr>
            <a:normAutofit/>
          </a:bodyPr>
          <a:lstStyle/>
          <a:p>
            <a:r>
              <a:rPr lang="fi-FI" sz="2000" dirty="0"/>
              <a:t>Mikäli ilman hammeria pelaavan joukkueen kiertoyritys jää kokonaan näkyviin, voi hammerilla pelaava joukkue yrittää hit and rollia keskisuojan taa.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22FE66-70CE-4E6D-873A-791EDA0F5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225" y="84364"/>
            <a:ext cx="3048000" cy="66675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B2DC811-AF6F-42C5-8895-C7013FA26AB1}"/>
              </a:ext>
            </a:extLst>
          </p:cNvPr>
          <p:cNvSpPr/>
          <p:nvPr/>
        </p:nvSpPr>
        <p:spPr>
          <a:xfrm>
            <a:off x="10537366" y="4615542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/>
              <a:t>1</a:t>
            </a:r>
            <a:endParaRPr lang="en-GB" noProof="1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435527-9167-4C1C-9F98-704241390747}"/>
              </a:ext>
            </a:extLst>
          </p:cNvPr>
          <p:cNvSpPr/>
          <p:nvPr/>
        </p:nvSpPr>
        <p:spPr>
          <a:xfrm>
            <a:off x="10896602" y="2950027"/>
            <a:ext cx="227241" cy="2272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30A66E1-40F1-46AC-96E4-FEA4DCBCA985}"/>
              </a:ext>
            </a:extLst>
          </p:cNvPr>
          <p:cNvSpPr/>
          <p:nvPr/>
        </p:nvSpPr>
        <p:spPr>
          <a:xfrm>
            <a:off x="9786253" y="4626434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noProof="1">
                <a:solidFill>
                  <a:schemeClr val="tx1"/>
                </a:solidFill>
              </a:rPr>
              <a:t>2</a:t>
            </a:r>
            <a:endParaRPr lang="en-GB" noProof="1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BBEC500-F52A-4ED4-B625-C236E1B8C92D}"/>
              </a:ext>
            </a:extLst>
          </p:cNvPr>
          <p:cNvSpPr/>
          <p:nvPr/>
        </p:nvSpPr>
        <p:spPr>
          <a:xfrm>
            <a:off x="10809520" y="3189507"/>
            <a:ext cx="227241" cy="2272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1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707165-D060-44D8-9AE2-93E2CD5C43D3}"/>
              </a:ext>
            </a:extLst>
          </p:cNvPr>
          <p:cNvCxnSpPr>
            <a:cxnSpLocks/>
          </p:cNvCxnSpPr>
          <p:nvPr/>
        </p:nvCxnSpPr>
        <p:spPr>
          <a:xfrm flipH="1" flipV="1">
            <a:off x="10602759" y="3058099"/>
            <a:ext cx="206687" cy="17573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340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1042</Words>
  <Application>Microsoft Office PowerPoint</Application>
  <PresentationFormat>Widescreen</PresentationFormat>
  <Paragraphs>182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Taktiikkapaja Markus Sipilä 4.4.2020</vt:lpstr>
      <vt:lpstr>Nyrkkisääntö 1</vt:lpstr>
      <vt:lpstr>Nyrkkisääntö 2</vt:lpstr>
      <vt:lpstr>Lisää nyrkkisääntöjä</vt:lpstr>
      <vt:lpstr>Perusskenaario 1 Keskisuoja - kierto keskelle - kierto keskelle</vt:lpstr>
      <vt:lpstr>Perusskenaario 2 Keskisuoja - kulmasuoja - kierto keskelle</vt:lpstr>
      <vt:lpstr>Perusskenaario 2A Rolli kulmasuojan taa</vt:lpstr>
      <vt:lpstr>Perusskenaario 2B Rolli vapaalle puolelle</vt:lpstr>
      <vt:lpstr>Perusskenaario 2C Rolli keskisuojan taa</vt:lpstr>
      <vt:lpstr>Perusskenaario 2D Noja</vt:lpstr>
      <vt:lpstr>Perusskenaario 2E Kierto kulmasuojan taa</vt:lpstr>
      <vt:lpstr>Perusskenaario 3 Etupesä - kulmasuoja - keskisuoja</vt:lpstr>
      <vt:lpstr>Perusskenaario 4 = 2E Kulmasuojan kiertoi toisella kivellä</vt:lpstr>
      <vt:lpstr>Perusskenaario 5 Pesäheitto - poistopää</vt:lpstr>
      <vt:lpstr>Perusskenaario 6 Etupesä - poisto - poisto - kulmasuoja</vt:lpstr>
      <vt:lpstr>Perusskenaario 7 Keskisuoja - sivupesä</vt:lpstr>
      <vt:lpstr>Perusskenaario 8 Maksimihyökkäys ilman hammeria kahdella  keskisuojalla</vt:lpstr>
      <vt:lpstr>Perusskenaario 9A Johtoasemassa pelaaminen ilman hammeria /  takaa-ajo hammerin kanssa</vt:lpstr>
      <vt:lpstr>Perusskenaario 9B Johtoasemassa pelaaminen ilman hammeria /  takaa-ajo hammerin kanssa</vt:lpstr>
      <vt:lpstr>Perusskenaario 10 Hammerilla pelaaminen, kun yksi piste riittää</vt:lpstr>
      <vt:lpstr>Kulmasuojan taa pelaamisen vaarat ilman hammeria</vt:lpstr>
      <vt:lpstr>Takaa-ajoasemassa pelaaminen hammerin kanssa - vastustajan kivien hyödyntäminen</vt:lpstr>
      <vt:lpstr>Noja voi olla yhtä hyvä kuin triplapoisto</vt:lpstr>
      <vt:lpstr>Parittomat päät pelin jälkipuoliskolla</vt:lpstr>
      <vt:lpstr>Pelityylin muuttaminen vastustajaa analysoimalla Äärimmilleen hiottu esimerkki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Markus</dc:creator>
  <cp:lastModifiedBy>Markus</cp:lastModifiedBy>
  <cp:revision>21</cp:revision>
  <dcterms:created xsi:type="dcterms:W3CDTF">2020-04-04T07:35:28Z</dcterms:created>
  <dcterms:modified xsi:type="dcterms:W3CDTF">2020-04-05T13:17:56Z</dcterms:modified>
</cp:coreProperties>
</file>